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98" r:id="rId3"/>
    <p:sldId id="717" r:id="rId4"/>
    <p:sldId id="746" r:id="rId5"/>
    <p:sldId id="749" r:id="rId6"/>
    <p:sldId id="75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test_0110\vpp_regulation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'[新建 Microsoft Excel 工作表.xlsx]Sheet1'!$G$159</c:f>
              <c:strCache>
                <c:ptCount val="1"/>
                <c:pt idx="0">
                  <c:v>用气负荷(Nm3)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'[新建 Microsoft Excel 工作表.xlsx]Sheet1'!$D$160:$D$183</c:f>
              <c:numCache>
                <c:formatCode>0_);[Red]\(0\)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 formatCode="0_ ">
                  <c:v>24</c:v>
                </c:pt>
              </c:numCache>
            </c:numRef>
          </c:xVal>
          <c:yVal>
            <c:numRef>
              <c:f>'[新建 Microsoft Excel 工作表.xlsx]Sheet1'!$G$160:$G$183</c:f>
              <c:numCache>
                <c:formatCode>General</c:formatCode>
                <c:ptCount val="24"/>
                <c:pt idx="0">
                  <c:v>532.78688524590098</c:v>
                </c:pt>
                <c:pt idx="1">
                  <c:v>521.07728337236404</c:v>
                </c:pt>
                <c:pt idx="2">
                  <c:v>509.36768149882806</c:v>
                </c:pt>
                <c:pt idx="3">
                  <c:v>497.65807962529203</c:v>
                </c:pt>
                <c:pt idx="4">
                  <c:v>538.6416861826691</c:v>
                </c:pt>
                <c:pt idx="5">
                  <c:v>603.04449648711795</c:v>
                </c:pt>
                <c:pt idx="6">
                  <c:v>925.05854800936709</c:v>
                </c:pt>
                <c:pt idx="7">
                  <c:v>1170.9601873536299</c:v>
                </c:pt>
                <c:pt idx="8">
                  <c:v>1411.0070257611201</c:v>
                </c:pt>
                <c:pt idx="9">
                  <c:v>1434.4262295081999</c:v>
                </c:pt>
                <c:pt idx="10">
                  <c:v>1434.4262295081999</c:v>
                </c:pt>
                <c:pt idx="11">
                  <c:v>1451.9906323184998</c:v>
                </c:pt>
                <c:pt idx="12">
                  <c:v>1229.50819672131</c:v>
                </c:pt>
                <c:pt idx="13">
                  <c:v>1200.2341920374699</c:v>
                </c:pt>
                <c:pt idx="14">
                  <c:v>1522.2482435597201</c:v>
                </c:pt>
                <c:pt idx="15">
                  <c:v>1516.39344262295</c:v>
                </c:pt>
                <c:pt idx="16">
                  <c:v>1528.1030444964899</c:v>
                </c:pt>
                <c:pt idx="17">
                  <c:v>1586.6510538641701</c:v>
                </c:pt>
                <c:pt idx="18">
                  <c:v>1129.9765807962501</c:v>
                </c:pt>
                <c:pt idx="19">
                  <c:v>1083.1381733021099</c:v>
                </c:pt>
                <c:pt idx="20">
                  <c:v>807.96252927400405</c:v>
                </c:pt>
                <c:pt idx="21">
                  <c:v>685.01170960187198</c:v>
                </c:pt>
                <c:pt idx="22">
                  <c:v>503.51288056205999</c:v>
                </c:pt>
                <c:pt idx="23">
                  <c:v>526.93208430913194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90F-4F1F-B14F-38837E394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0140592"/>
        <c:axId val="1510140176"/>
      </c:scatterChart>
      <c:valAx>
        <c:axId val="1510140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小时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0140176"/>
        <c:crosses val="autoZero"/>
        <c:crossBetween val="midCat"/>
      </c:valAx>
      <c:valAx>
        <c:axId val="151014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用气量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0140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CC170-3145-4A56-BDB3-2781A8AE8E22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9BBC3-2F37-4C94-B412-A34F613FC3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09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B6A9-D362-42E9-8DEF-4BCE068383A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B6A9-D362-42E9-8DEF-4BCE068383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8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B6A9-D362-42E9-8DEF-4BCE068383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99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BB6A9-D362-42E9-8DEF-4BCE068383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6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7748" y="-15897"/>
            <a:ext cx="12227495" cy="6857999"/>
          </a:xfrm>
          <a:prstGeom prst="rect">
            <a:avLst/>
          </a:prstGeom>
          <a:gradFill flip="none" rotWithShape="1">
            <a:gsLst>
              <a:gs pos="100000">
                <a:srgbClr val="992164"/>
              </a:gs>
              <a:gs pos="73000">
                <a:srgbClr val="7A1769"/>
              </a:gs>
              <a:gs pos="0">
                <a:srgbClr val="580C6E"/>
              </a:gs>
              <a:gs pos="100000">
                <a:srgbClr val="AC276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24486">
            <a:off x="-135700" y="-4402824"/>
            <a:ext cx="10609201" cy="14974172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-37019" y="15898"/>
            <a:ext cx="12227495" cy="6857999"/>
          </a:xfrm>
          <a:prstGeom prst="rect">
            <a:avLst/>
          </a:prstGeom>
          <a:gradFill flip="none" rotWithShape="1">
            <a:gsLst>
              <a:gs pos="95000">
                <a:srgbClr val="992164"/>
              </a:gs>
              <a:gs pos="73000">
                <a:srgbClr val="7A1769">
                  <a:alpha val="50000"/>
                </a:srgbClr>
              </a:gs>
              <a:gs pos="0">
                <a:srgbClr val="580C6E">
                  <a:alpha val="78000"/>
                </a:srgbClr>
              </a:gs>
              <a:gs pos="100000">
                <a:srgbClr val="AC276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809706" y="2072856"/>
            <a:ext cx="10675861" cy="903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spc="1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多能耦合运行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70667" y="287180"/>
            <a:ext cx="3277389" cy="1008394"/>
            <a:chOff x="9730702" y="211219"/>
            <a:chExt cx="2374282" cy="701101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>
            <a:off x="5697733" y="3336080"/>
            <a:ext cx="8998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建筑的设计&#10;&#10;描述已自动生成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01" y="4616132"/>
            <a:ext cx="3360499" cy="2254967"/>
          </a:xfrm>
          <a:prstGeom prst="rect">
            <a:avLst/>
          </a:prstGeom>
        </p:spPr>
      </p:pic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1BE8480D-90A3-9DF5-072F-88ACD742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 rot="5400000">
            <a:off x="-1761981" y="1770445"/>
            <a:ext cx="6858000" cy="3334038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cs typeface="+mn-cs"/>
            </a:endParaRPr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09024" y="968641"/>
            <a:ext cx="1778001" cy="941665"/>
            <a:chOff x="509024" y="968641"/>
            <a:chExt cx="1778001" cy="941665"/>
          </a:xfrm>
        </p:grpSpPr>
        <p:sp>
          <p:nvSpPr>
            <p:cNvPr id="19" name="1"/>
            <p:cNvSpPr txBox="1"/>
            <p:nvPr/>
          </p:nvSpPr>
          <p:spPr>
            <a:xfrm>
              <a:off x="509024" y="968641"/>
              <a:ext cx="1778001" cy="670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32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algn="dist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1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Heavy" panose="02010600030101010101" pitchFamily="18" charset="-122"/>
                  <a:ea typeface="思源宋体 CN Heavy" panose="02010600030101010101" pitchFamily="18" charset="-122"/>
                </a:rPr>
                <a:t>目录</a:t>
              </a:r>
            </a:p>
          </p:txBody>
        </p:sp>
        <p:sp>
          <p:nvSpPr>
            <p:cNvPr id="20" name="11"/>
            <p:cNvSpPr txBox="1"/>
            <p:nvPr/>
          </p:nvSpPr>
          <p:spPr>
            <a:xfrm>
              <a:off x="569509" y="1506524"/>
              <a:ext cx="1693632" cy="352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pc="13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marL="0" marR="0" lvl="0" indent="0" algn="dist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13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阿里巴巴普惠体 R"/>
                </a:rPr>
                <a:t>CONTENT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76665" y="1859506"/>
              <a:ext cx="711200" cy="508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 flipH="1">
            <a:off x="3425475" y="0"/>
            <a:ext cx="45719" cy="6858000"/>
          </a:xfrm>
          <a:prstGeom prst="rect">
            <a:avLst/>
          </a:prstGeom>
          <a:solidFill>
            <a:srgbClr val="580C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R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40335" y="975927"/>
            <a:ext cx="8142641" cy="810762"/>
            <a:chOff x="3496116" y="968939"/>
            <a:chExt cx="8142641" cy="810762"/>
          </a:xfrm>
        </p:grpSpPr>
        <p:sp>
          <p:nvSpPr>
            <p:cNvPr id="31" name="1"/>
            <p:cNvSpPr txBox="1"/>
            <p:nvPr/>
          </p:nvSpPr>
          <p:spPr>
            <a:xfrm>
              <a:off x="3762077" y="968939"/>
              <a:ext cx="3264274" cy="531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580C6E"/>
                  </a:solidFill>
                  <a:latin typeface="思源宋体 CN Medium"/>
                  <a:ea typeface="思源宋体 CN Medium"/>
                </a:rPr>
                <a:t>基本负荷情况</a:t>
              </a:r>
              <a:endParaRPr kumimoji="0" lang="zh-CN" altLang="en-US" sz="2400" b="1" i="0" u="none" strike="noStrike" kern="0" cap="none" spc="130" normalizeH="0" baseline="0" noProof="0" dirty="0">
                <a:ln>
                  <a:noFill/>
                </a:ln>
                <a:solidFill>
                  <a:srgbClr val="580C6E"/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32" name="11"/>
            <p:cNvSpPr txBox="1"/>
            <p:nvPr/>
          </p:nvSpPr>
          <p:spPr>
            <a:xfrm>
              <a:off x="5989865" y="992179"/>
              <a:ext cx="5648892" cy="423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pc="13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13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 R"/>
              </a:endParaRPr>
            </a:p>
          </p:txBody>
        </p:sp>
        <p:sp>
          <p:nvSpPr>
            <p:cNvPr id="33" name="1"/>
            <p:cNvSpPr txBox="1"/>
            <p:nvPr/>
          </p:nvSpPr>
          <p:spPr>
            <a:xfrm>
              <a:off x="4069881" y="1414770"/>
              <a:ext cx="2208297" cy="313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13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3479223" y="1147193"/>
              <a:ext cx="244941" cy="211156"/>
            </a:xfrm>
            <a:prstGeom prst="triangle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07700" y="1728901"/>
              <a:ext cx="711200" cy="50800"/>
            </a:xfrm>
            <a:prstGeom prst="rect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62630" y="2277157"/>
            <a:ext cx="8022784" cy="649401"/>
            <a:chOff x="3496116" y="1130300"/>
            <a:chExt cx="8022784" cy="649401"/>
          </a:xfrm>
        </p:grpSpPr>
        <p:sp>
          <p:nvSpPr>
            <p:cNvPr id="40" name="1"/>
            <p:cNvSpPr txBox="1"/>
            <p:nvPr/>
          </p:nvSpPr>
          <p:spPr>
            <a:xfrm>
              <a:off x="3807440" y="1437943"/>
              <a:ext cx="2208297" cy="313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 sz="1200" b="1" kern="0" spc="130">
                  <a:solidFill>
                    <a:srgbClr val="000000">
                      <a:lumMod val="50000"/>
                      <a:lumOff val="50000"/>
                    </a:srgbClr>
                  </a:solidFill>
                  <a:latin typeface="思源宋体 CN Medium"/>
                  <a:ea typeface="思源宋体 CN Medium"/>
                </a:defRPr>
              </a:lvl1pPr>
            </a:lstStyle>
            <a:p>
              <a:endParaRPr lang="zh-CN" altLang="en-US" dirty="0"/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3479223" y="1147193"/>
              <a:ext cx="244941" cy="211156"/>
            </a:xfrm>
            <a:prstGeom prst="triangle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0807700" y="1728901"/>
              <a:ext cx="711200" cy="50800"/>
            </a:xfrm>
            <a:prstGeom prst="rect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74"/>
          <a:stretch>
            <a:fillRect/>
          </a:stretch>
        </p:blipFill>
        <p:spPr>
          <a:xfrm>
            <a:off x="-758169" y="3471206"/>
            <a:ext cx="4099825" cy="34290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785073" y="2116738"/>
            <a:ext cx="4825527" cy="1851528"/>
            <a:chOff x="3718559" y="-123724"/>
            <a:chExt cx="4825527" cy="1851528"/>
          </a:xfrm>
        </p:grpSpPr>
        <p:sp>
          <p:nvSpPr>
            <p:cNvPr id="27" name="1"/>
            <p:cNvSpPr txBox="1"/>
            <p:nvPr/>
          </p:nvSpPr>
          <p:spPr>
            <a:xfrm>
              <a:off x="3718559" y="-123724"/>
              <a:ext cx="4825527" cy="531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580C6E"/>
                  </a:solidFill>
                  <a:latin typeface="思源宋体 CN Medium"/>
                  <a:ea typeface="思源宋体 CN Medium"/>
                </a:rPr>
                <a:t>传统供能体系下年耗能成本估算</a:t>
              </a:r>
              <a:endParaRPr kumimoji="0" lang="zh-CN" altLang="en-US" sz="2400" b="1" i="0" u="none" strike="noStrike" kern="0" cap="none" spc="130" normalizeH="0" baseline="0" noProof="0" dirty="0">
                <a:ln>
                  <a:noFill/>
                </a:ln>
                <a:solidFill>
                  <a:srgbClr val="580C6E"/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28" name="1"/>
            <p:cNvSpPr txBox="1"/>
            <p:nvPr/>
          </p:nvSpPr>
          <p:spPr>
            <a:xfrm>
              <a:off x="4069881" y="1414770"/>
              <a:ext cx="2208297" cy="313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13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9B5EAAD-ECFB-A627-8296-0562E5D3ECD2}"/>
              </a:ext>
            </a:extLst>
          </p:cNvPr>
          <p:cNvGrpSpPr/>
          <p:nvPr/>
        </p:nvGrpSpPr>
        <p:grpSpPr>
          <a:xfrm>
            <a:off x="3562630" y="3365896"/>
            <a:ext cx="8022784" cy="1013804"/>
            <a:chOff x="3496116" y="973661"/>
            <a:chExt cx="8022784" cy="1013804"/>
          </a:xfrm>
        </p:grpSpPr>
        <p:sp>
          <p:nvSpPr>
            <p:cNvPr id="44" name="1">
              <a:extLst>
                <a:ext uri="{FF2B5EF4-FFF2-40B4-BE49-F238E27FC236}">
                  <a16:creationId xmlns:a16="http://schemas.microsoft.com/office/drawing/2014/main" id="{C1C299B3-A151-768B-F3DF-89DFCA920793}"/>
                </a:ext>
              </a:extLst>
            </p:cNvPr>
            <p:cNvSpPr txBox="1"/>
            <p:nvPr/>
          </p:nvSpPr>
          <p:spPr>
            <a:xfrm>
              <a:off x="3747834" y="973661"/>
              <a:ext cx="6167852" cy="1013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580C6E"/>
                  </a:solidFill>
                  <a:latin typeface="思源宋体 CN Medium"/>
                  <a:ea typeface="思源宋体 CN Medium"/>
                </a:rPr>
                <a:t>引入热电联产机组的综合能源系统建模分析和成本测算</a:t>
              </a:r>
              <a:endParaRPr kumimoji="0" lang="zh-CN" altLang="en-US" sz="2400" b="1" i="0" u="none" strike="noStrike" kern="0" cap="none" spc="130" normalizeH="0" baseline="0" noProof="0" dirty="0">
                <a:ln>
                  <a:noFill/>
                </a:ln>
                <a:solidFill>
                  <a:srgbClr val="580C6E"/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8D06F085-4775-87D7-38E3-2FAEA90E200B}"/>
                </a:ext>
              </a:extLst>
            </p:cNvPr>
            <p:cNvSpPr txBox="1"/>
            <p:nvPr/>
          </p:nvSpPr>
          <p:spPr>
            <a:xfrm>
              <a:off x="4069881" y="1414770"/>
              <a:ext cx="2208297" cy="313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 spc="130">
                  <a:solidFill>
                    <a:schemeClr val="tx2"/>
                  </a:solidFill>
                  <a:latin typeface="+mj-ea"/>
                  <a:ea typeface="+mj-e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13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宋体 CN Medium"/>
                <a:ea typeface="思源宋体 CN Medium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1F8AAFF8-AA1B-79D6-9977-3C72AEAB33D2}"/>
                </a:ext>
              </a:extLst>
            </p:cNvPr>
            <p:cNvSpPr/>
            <p:nvPr/>
          </p:nvSpPr>
          <p:spPr>
            <a:xfrm rot="5400000">
              <a:off x="3479223" y="1147193"/>
              <a:ext cx="244941" cy="211156"/>
            </a:xfrm>
            <a:prstGeom prst="triangle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847412E-36BA-2951-6401-CF47AA9DBFF4}"/>
                </a:ext>
              </a:extLst>
            </p:cNvPr>
            <p:cNvSpPr/>
            <p:nvPr/>
          </p:nvSpPr>
          <p:spPr>
            <a:xfrm>
              <a:off x="10807700" y="1728901"/>
              <a:ext cx="711200" cy="50800"/>
            </a:xfrm>
            <a:prstGeom prst="rect">
              <a:avLst/>
            </a:prstGeom>
            <a:solidFill>
              <a:srgbClr val="580C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R"/>
                <a:cs typeface="+mn-cs"/>
              </a:endParaRPr>
            </a:p>
          </p:txBody>
        </p:sp>
      </p:grpSp>
      <p:sp>
        <p:nvSpPr>
          <p:cNvPr id="48" name="灯片编号占位符 1">
            <a:extLst>
              <a:ext uri="{FF2B5EF4-FFF2-40B4-BE49-F238E27FC236}">
                <a16:creationId xmlns:a16="http://schemas.microsoft.com/office/drawing/2014/main" id="{3161A179-4C6A-5E24-B15F-F2981C7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0" y="-12535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25288" y="-12536"/>
            <a:ext cx="12217288" cy="995306"/>
          </a:xfrm>
          <a:prstGeom prst="rect">
            <a:avLst/>
          </a:prstGeom>
          <a:gradFill flip="none" rotWithShape="1">
            <a:gsLst>
              <a:gs pos="79000">
                <a:srgbClr val="692266">
                  <a:alpha val="80000"/>
                </a:srgbClr>
              </a:gs>
              <a:gs pos="46000">
                <a:srgbClr val="580C6E">
                  <a:alpha val="80000"/>
                </a:srgbClr>
              </a:gs>
              <a:gs pos="0">
                <a:srgbClr val="580C6E">
                  <a:lumMod val="100000"/>
                  <a:alpha val="80000"/>
                </a:srgbClr>
              </a:gs>
              <a:gs pos="100000">
                <a:srgbClr val="AC2761">
                  <a:alpha val="8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8182" y="185407"/>
            <a:ext cx="2090846" cy="643316"/>
            <a:chOff x="9730702" y="211219"/>
            <a:chExt cx="2374282" cy="701101"/>
          </a:xfrm>
        </p:grpSpPr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909273" y="1193449"/>
            <a:ext cx="10203532" cy="288310"/>
            <a:chOff x="4940300" y="3581780"/>
            <a:chExt cx="13484028" cy="381002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47"/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35E6F4-6234-6B75-A843-E898C83697B9}"/>
              </a:ext>
            </a:extLst>
          </p:cNvPr>
          <p:cNvSpPr/>
          <p:nvPr/>
        </p:nvSpPr>
        <p:spPr>
          <a:xfrm>
            <a:off x="1183165" y="1026665"/>
            <a:ext cx="2181137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基本负荷情况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424AD0-0674-CFC3-6079-BEE4500C7622}"/>
              </a:ext>
            </a:extLst>
          </p:cNvPr>
          <p:cNvSpPr txBox="1"/>
          <p:nvPr/>
        </p:nvSpPr>
        <p:spPr>
          <a:xfrm>
            <a:off x="1535026" y="5117102"/>
            <a:ext cx="10901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请根据上面图提取校园天然气负荷（假设每天一致）</a:t>
            </a:r>
            <a:endParaRPr lang="en-US" altLang="zh-CN" sz="24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各季的校园典型热负荷、电负荷、冷负荷与作业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相同</a:t>
            </a:r>
            <a:endParaRPr lang="en-US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7C6A8842-2B34-4830-98D5-1699EF2D85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444987"/>
              </p:ext>
            </p:extLst>
          </p:nvPr>
        </p:nvGraphicFramePr>
        <p:xfrm>
          <a:off x="3046602" y="1880183"/>
          <a:ext cx="5199776" cy="3097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0" y="-12535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25288" y="-12536"/>
            <a:ext cx="12217288" cy="995306"/>
          </a:xfrm>
          <a:prstGeom prst="rect">
            <a:avLst/>
          </a:prstGeom>
          <a:gradFill flip="none" rotWithShape="1">
            <a:gsLst>
              <a:gs pos="79000">
                <a:srgbClr val="692266">
                  <a:alpha val="80000"/>
                </a:srgbClr>
              </a:gs>
              <a:gs pos="46000">
                <a:srgbClr val="580C6E">
                  <a:alpha val="80000"/>
                </a:srgbClr>
              </a:gs>
              <a:gs pos="0">
                <a:srgbClr val="580C6E">
                  <a:lumMod val="100000"/>
                  <a:alpha val="80000"/>
                </a:srgbClr>
              </a:gs>
              <a:gs pos="100000">
                <a:srgbClr val="AC2761">
                  <a:alpha val="8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8182" y="185407"/>
            <a:ext cx="2090846" cy="643316"/>
            <a:chOff x="9730702" y="211219"/>
            <a:chExt cx="2374282" cy="701101"/>
          </a:xfrm>
        </p:grpSpPr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909273" y="1193449"/>
            <a:ext cx="10203532" cy="288310"/>
            <a:chOff x="4940300" y="3581780"/>
            <a:chExt cx="13484028" cy="381002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47"/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35E6F4-6234-6B75-A843-E898C83697B9}"/>
              </a:ext>
            </a:extLst>
          </p:cNvPr>
          <p:cNvSpPr/>
          <p:nvPr/>
        </p:nvSpPr>
        <p:spPr>
          <a:xfrm>
            <a:off x="1183165" y="1026665"/>
            <a:ext cx="4508975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传统供能体系下年耗能成本测算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DDCCB4-1B73-4905-A381-6B2E81FDD911}"/>
              </a:ext>
            </a:extLst>
          </p:cNvPr>
          <p:cNvSpPr txBox="1"/>
          <p:nvPr/>
        </p:nvSpPr>
        <p:spPr>
          <a:xfrm>
            <a:off x="1535026" y="2823662"/>
            <a:ext cx="8418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在作业</a:t>
            </a:r>
            <a:r>
              <a:rPr lang="en-US" altLang="zh-CN" sz="24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的基础上，加上天然气负荷（直接用掉），更新传统供能体系下的年耗能成本。</a:t>
            </a:r>
            <a:endParaRPr lang="en-US" altLang="zh-CN" sz="24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highlight>
                  <a:srgbClr val="FFFF00"/>
                </a:highlight>
                <a:latin typeface="+mn-ea"/>
              </a:rPr>
              <a:t>假设校园天然气管网流量有限，上限为：传统供能方案下逐小时用总气量（直接使用</a:t>
            </a:r>
            <a:r>
              <a:rPr lang="en-US" altLang="zh-CN" sz="2400" dirty="0">
                <a:highlight>
                  <a:srgbClr val="FFFF00"/>
                </a:highlight>
                <a:latin typeface="+mn-ea"/>
              </a:rPr>
              <a:t>+</a:t>
            </a:r>
            <a:r>
              <a:rPr lang="zh-CN" altLang="en-US" sz="2400" dirty="0">
                <a:highlight>
                  <a:srgbClr val="FFFF00"/>
                </a:highlight>
                <a:latin typeface="+mn-ea"/>
              </a:rPr>
              <a:t>锅炉供热）的最大值。请计算该上限（单位</a:t>
            </a:r>
            <a:r>
              <a:rPr lang="en-US" altLang="zh-CN" sz="2400" dirty="0">
                <a:highlight>
                  <a:srgbClr val="FFFF00"/>
                </a:highlight>
                <a:latin typeface="+mn-ea"/>
              </a:rPr>
              <a:t>Nm</a:t>
            </a:r>
            <a:r>
              <a:rPr lang="en-US" altLang="zh-CN" sz="2400" baseline="30000" dirty="0">
                <a:highlight>
                  <a:srgbClr val="FFFF00"/>
                </a:highlight>
                <a:latin typeface="+mn-ea"/>
              </a:rPr>
              <a:t>3</a:t>
            </a:r>
            <a:r>
              <a:rPr lang="en-US" altLang="zh-CN" sz="2400" dirty="0">
                <a:highlight>
                  <a:srgbClr val="FFFF00"/>
                </a:highlight>
                <a:latin typeface="+mn-ea"/>
              </a:rPr>
              <a:t>/h</a:t>
            </a:r>
            <a:r>
              <a:rPr lang="zh-CN" altLang="en-US" sz="2400" dirty="0">
                <a:highlight>
                  <a:srgbClr val="FFFF00"/>
                </a:highlight>
                <a:latin typeface="+mn-ea"/>
              </a:rPr>
              <a:t>）</a:t>
            </a:r>
            <a:endParaRPr lang="en-US" altLang="zh-CN" sz="2400" dirty="0">
              <a:highlight>
                <a:srgbClr val="FFFF00"/>
              </a:highlight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129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0" y="-12535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25288" y="-12536"/>
            <a:ext cx="12217288" cy="995306"/>
          </a:xfrm>
          <a:prstGeom prst="rect">
            <a:avLst/>
          </a:prstGeom>
          <a:gradFill flip="none" rotWithShape="1">
            <a:gsLst>
              <a:gs pos="79000">
                <a:srgbClr val="692266">
                  <a:alpha val="80000"/>
                </a:srgbClr>
              </a:gs>
              <a:gs pos="46000">
                <a:srgbClr val="580C6E">
                  <a:alpha val="80000"/>
                </a:srgbClr>
              </a:gs>
              <a:gs pos="0">
                <a:srgbClr val="580C6E">
                  <a:lumMod val="100000"/>
                  <a:alpha val="80000"/>
                </a:srgbClr>
              </a:gs>
              <a:gs pos="100000">
                <a:srgbClr val="AC2761">
                  <a:alpha val="8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8182" y="185407"/>
            <a:ext cx="2090846" cy="643316"/>
            <a:chOff x="9730702" y="211219"/>
            <a:chExt cx="2374282" cy="701101"/>
          </a:xfrm>
        </p:grpSpPr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909273" y="1193449"/>
            <a:ext cx="10203532" cy="288310"/>
            <a:chOff x="4940300" y="3581780"/>
            <a:chExt cx="13484028" cy="381002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47"/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35E6F4-6234-6B75-A843-E898C83697B9}"/>
              </a:ext>
            </a:extLst>
          </p:cNvPr>
          <p:cNvSpPr/>
          <p:nvPr/>
        </p:nvSpPr>
        <p:spPr>
          <a:xfrm>
            <a:off x="1183165" y="1015549"/>
            <a:ext cx="7869395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引入热电联产机组的能源枢纽调度方案和成本计算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83BAAE-1079-FA3A-6992-43A19C7279B2}"/>
              </a:ext>
            </a:extLst>
          </p:cNvPr>
          <p:cNvSpPr txBox="1"/>
          <p:nvPr/>
        </p:nvSpPr>
        <p:spPr>
          <a:xfrm>
            <a:off x="985354" y="1626880"/>
            <a:ext cx="9488004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在作业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的基础上，在不对校园管网进行扩容的情况下引入热电联产机组，调度方案需要考虑天然气管网对逐小时总用气量（锅炉</a:t>
            </a:r>
            <a:r>
              <a:rPr lang="en-US" altLang="zh-CN" sz="2400" dirty="0">
                <a:latin typeface="+mn-ea"/>
              </a:rPr>
              <a:t>+</a:t>
            </a:r>
            <a:r>
              <a:rPr lang="zh-CN" altLang="en-US" sz="2400" dirty="0">
                <a:latin typeface="+mn-ea"/>
              </a:rPr>
              <a:t>直接用气</a:t>
            </a:r>
            <a:r>
              <a:rPr lang="en-US" altLang="zh-CN" sz="2400" dirty="0">
                <a:latin typeface="+mn-ea"/>
              </a:rPr>
              <a:t>+CHP</a:t>
            </a:r>
            <a:r>
              <a:rPr lang="zh-CN" altLang="en-US" sz="2400" dirty="0">
                <a:latin typeface="+mn-ea"/>
              </a:rPr>
              <a:t>机组用气量）的限制。</a:t>
            </a:r>
            <a:endParaRPr lang="en-US" altLang="zh-CN" sz="2400" dirty="0">
              <a:highlight>
                <a:srgbClr val="FFFF00"/>
              </a:highlight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</a:rPr>
              <a:t>同时，考虑</a:t>
            </a:r>
            <a:r>
              <a:rPr lang="en-US" altLang="zh-CN" sz="2400" dirty="0">
                <a:latin typeface="+mn-ea"/>
              </a:rPr>
              <a:t>CHP</a:t>
            </a:r>
            <a:r>
              <a:rPr lang="zh-CN" altLang="en-US" sz="2400" dirty="0">
                <a:latin typeface="+mn-ea"/>
              </a:rPr>
              <a:t>机组的启停，如果启动则最小运行出力为</a:t>
            </a:r>
            <a:r>
              <a:rPr lang="en-US" altLang="zh-CN" sz="2400" dirty="0">
                <a:latin typeface="+mn-ea"/>
              </a:rPr>
              <a:t>2MW</a:t>
            </a:r>
            <a:r>
              <a:rPr lang="zh-CN" altLang="en-US" sz="2400" dirty="0">
                <a:latin typeface="+mn-ea"/>
              </a:rPr>
              <a:t>。仍然忽略爬坡和启停时间约束，且忽略启停成本。（提示：可以引入</a:t>
            </a:r>
            <a:r>
              <a:rPr lang="en-US" altLang="zh-CN" sz="2400" dirty="0">
                <a:latin typeface="+mn-ea"/>
              </a:rPr>
              <a:t>01</a:t>
            </a:r>
            <a:r>
              <a:rPr lang="zh-CN" altLang="en-US" sz="2400" dirty="0">
                <a:latin typeface="+mn-ea"/>
              </a:rPr>
              <a:t>变量描述启停状态）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highlight>
                  <a:srgbClr val="FFFF00"/>
                </a:highlight>
                <a:latin typeface="+mn-ea"/>
              </a:rPr>
              <a:t>在上述两个限制下，更新各季节的最优调度方案及对应的用电、用气成本。</a:t>
            </a:r>
          </a:p>
        </p:txBody>
      </p:sp>
    </p:spTree>
    <p:extLst>
      <p:ext uri="{BB962C8B-B14F-4D97-AF65-F5344CB8AC3E}">
        <p14:creationId xmlns:p14="http://schemas.microsoft.com/office/powerpoint/2010/main" val="123695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1439"/>
          <a:stretch>
            <a:fillRect/>
          </a:stretch>
        </p:blipFill>
        <p:spPr bwMode="auto">
          <a:xfrm>
            <a:off x="0" y="-12535"/>
            <a:ext cx="12251986" cy="9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-25288" y="-12536"/>
            <a:ext cx="12217288" cy="995306"/>
          </a:xfrm>
          <a:prstGeom prst="rect">
            <a:avLst/>
          </a:prstGeom>
          <a:gradFill flip="none" rotWithShape="1">
            <a:gsLst>
              <a:gs pos="79000">
                <a:srgbClr val="692266">
                  <a:alpha val="80000"/>
                </a:srgbClr>
              </a:gs>
              <a:gs pos="46000">
                <a:srgbClr val="580C6E">
                  <a:alpha val="80000"/>
                </a:srgbClr>
              </a:gs>
              <a:gs pos="0">
                <a:srgbClr val="580C6E">
                  <a:lumMod val="100000"/>
                  <a:alpha val="80000"/>
                </a:srgbClr>
              </a:gs>
              <a:gs pos="100000">
                <a:srgbClr val="AC2761">
                  <a:alpha val="8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8182" y="185407"/>
            <a:ext cx="2090846" cy="643316"/>
            <a:chOff x="9730702" y="211219"/>
            <a:chExt cx="2374282" cy="701101"/>
          </a:xfrm>
        </p:grpSpPr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909273" y="1193449"/>
            <a:ext cx="10203532" cy="288310"/>
            <a:chOff x="4940300" y="3581780"/>
            <a:chExt cx="13484028" cy="381002"/>
          </a:xfrm>
        </p:grpSpPr>
        <p:grpSp>
          <p:nvGrpSpPr>
            <p:cNvPr id="44" name="组合 43"/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47" name="箭头: V 形 46"/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V 形 47"/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24C46-490C-403B-9F04-CD1D99552F31}" type="slidenum"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35E6F4-6234-6B75-A843-E898C83697B9}"/>
              </a:ext>
            </a:extLst>
          </p:cNvPr>
          <p:cNvSpPr/>
          <p:nvPr/>
        </p:nvSpPr>
        <p:spPr>
          <a:xfrm>
            <a:off x="1183166" y="1015549"/>
            <a:ext cx="872138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BAE67B-A8E6-A986-38A3-EC6F47563053}"/>
              </a:ext>
            </a:extLst>
          </p:cNvPr>
          <p:cNvSpPr txBox="1"/>
          <p:nvPr/>
        </p:nvSpPr>
        <p:spPr>
          <a:xfrm>
            <a:off x="1133279" y="1884644"/>
            <a:ext cx="11058721" cy="908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更新作业</a:t>
            </a:r>
            <a:r>
              <a:rPr lang="en-US" altLang="zh-CN" sz="2400" kern="100" dirty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中的效益分析，分析调度方案的变化情况及原因</a:t>
            </a:r>
            <a:endParaRPr lang="en-US" altLang="zh-CN" sz="2400" kern="100" dirty="0"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简单分析本场景下多种形式能源之间存在的耦合，以及这些耦合所带来的影响</a:t>
            </a:r>
            <a:endParaRPr lang="zh-CN" altLang="zh-CN" sz="2400" kern="100" dirty="0"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9736AA0-F1CB-4F02-9E88-A89D403EFD9A}"/>
              </a:ext>
            </a:extLst>
          </p:cNvPr>
          <p:cNvGrpSpPr/>
          <p:nvPr/>
        </p:nvGrpSpPr>
        <p:grpSpPr>
          <a:xfrm>
            <a:off x="909273" y="3631377"/>
            <a:ext cx="10203532" cy="288310"/>
            <a:chOff x="4940300" y="3581780"/>
            <a:chExt cx="13484028" cy="38100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9FEE761-64FB-4185-8406-CAFD49A7235E}"/>
                </a:ext>
              </a:extLst>
            </p:cNvPr>
            <p:cNvGrpSpPr/>
            <p:nvPr/>
          </p:nvGrpSpPr>
          <p:grpSpPr>
            <a:xfrm>
              <a:off x="4940300" y="3581780"/>
              <a:ext cx="361950" cy="254002"/>
              <a:chOff x="4940300" y="3428999"/>
              <a:chExt cx="457202" cy="254002"/>
            </a:xfrm>
          </p:grpSpPr>
          <p:sp>
            <p:nvSpPr>
              <p:cNvPr id="22" name="箭头: V 形 21">
                <a:extLst>
                  <a:ext uri="{FF2B5EF4-FFF2-40B4-BE49-F238E27FC236}">
                    <a16:creationId xmlns:a16="http://schemas.microsoft.com/office/drawing/2014/main" id="{14567B46-C2AE-4CF8-BF2C-88250F458879}"/>
                  </a:ext>
                </a:extLst>
              </p:cNvPr>
              <p:cNvSpPr/>
              <p:nvPr/>
            </p:nvSpPr>
            <p:spPr>
              <a:xfrm>
                <a:off x="4940300" y="3429000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箭头: V 形 22">
                <a:extLst>
                  <a:ext uri="{FF2B5EF4-FFF2-40B4-BE49-F238E27FC236}">
                    <a16:creationId xmlns:a16="http://schemas.microsoft.com/office/drawing/2014/main" id="{412433D7-96AF-425E-A394-476D10221028}"/>
                  </a:ext>
                </a:extLst>
              </p:cNvPr>
              <p:cNvSpPr/>
              <p:nvPr/>
            </p:nvSpPr>
            <p:spPr>
              <a:xfrm>
                <a:off x="5143501" y="3428999"/>
                <a:ext cx="254001" cy="254001"/>
              </a:xfrm>
              <a:prstGeom prst="chevron">
                <a:avLst/>
              </a:prstGeom>
              <a:solidFill>
                <a:srgbClr val="660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43D0AF7-C664-42B4-9A1F-69DEBA4F565F}"/>
                </a:ext>
              </a:extLst>
            </p:cNvPr>
            <p:cNvCxnSpPr/>
            <p:nvPr/>
          </p:nvCxnSpPr>
          <p:spPr>
            <a:xfrm>
              <a:off x="4940300" y="3962782"/>
              <a:ext cx="13484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30C42C9-5C0A-4532-9BC2-EAA33CD23B88}"/>
              </a:ext>
            </a:extLst>
          </p:cNvPr>
          <p:cNvSpPr/>
          <p:nvPr/>
        </p:nvSpPr>
        <p:spPr>
          <a:xfrm>
            <a:off x="1183165" y="3453477"/>
            <a:ext cx="1457165" cy="4334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提交要求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64136B-B43E-474A-BA6A-711CD1A7334C}"/>
              </a:ext>
            </a:extLst>
          </p:cNvPr>
          <p:cNvSpPr txBox="1"/>
          <p:nvPr/>
        </p:nvSpPr>
        <p:spPr>
          <a:xfrm>
            <a:off x="1031003" y="4357948"/>
            <a:ext cx="11058721" cy="2188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报告内容：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、更新两种供能方案下年成本测算结果；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、分析部分要求用文字清晰描述，必要时辅以图表进行说明。</a:t>
            </a:r>
          </a:p>
          <a:p>
            <a:pPr algn="just">
              <a:lnSpc>
                <a:spcPct val="115000"/>
              </a:lnSpc>
            </a:pPr>
            <a:endParaRPr lang="zh-CN" altLang="en-US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  页数：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不超过</a:t>
            </a:r>
            <a:r>
              <a:rPr lang="en-US" altLang="zh-CN" sz="2000" kern="1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页</a:t>
            </a:r>
            <a:r>
              <a:rPr lang="en-US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word/pdf</a:t>
            </a: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（不含附录）用来报告</a:t>
            </a:r>
            <a:r>
              <a:rPr lang="en-US" altLang="zh-CN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, </a:t>
            </a: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请注意图文并茂；</a:t>
            </a:r>
            <a:endParaRPr lang="en-US" altLang="zh-CN" sz="2000" kern="100" dirty="0">
              <a:effectLst/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报告后面的附录附上代码。</a:t>
            </a:r>
            <a:endParaRPr lang="zh-CN" altLang="zh-CN" sz="2000" kern="100" dirty="0">
              <a:highlight>
                <a:srgbClr val="FFFF00"/>
              </a:highlight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938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384</Words>
  <Application>Microsoft Office PowerPoint</Application>
  <PresentationFormat>宽屏</PresentationFormat>
  <Paragraphs>40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HelveticaExt-Normal</vt:lpstr>
      <vt:lpstr>阿里巴巴普惠体 R</vt:lpstr>
      <vt:lpstr>等线</vt:lpstr>
      <vt:lpstr>思源宋体 CN Heavy</vt:lpstr>
      <vt:lpstr>思源宋体 CN Medium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zwk</dc:creator>
  <cp:lastModifiedBy>睿可 吕</cp:lastModifiedBy>
  <cp:revision>34</cp:revision>
  <dcterms:created xsi:type="dcterms:W3CDTF">2022-06-03T06:02:26Z</dcterms:created>
  <dcterms:modified xsi:type="dcterms:W3CDTF">2023-10-20T03:32:56Z</dcterms:modified>
</cp:coreProperties>
</file>